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07613700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CC173-AA12-4CFB-8700-46AAEBF34CA0}" v="2" dt="2023-01-04T22:32:47.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ggerty, Matt" userId="e8fd274a-1f5c-4d9c-8904-f2a553286f00" providerId="ADAL" clId="{BA7CC173-AA12-4CFB-8700-46AAEBF34CA0}"/>
    <pc:docChg chg="modSld">
      <pc:chgData name="Haggerty, Matt" userId="e8fd274a-1f5c-4d9c-8904-f2a553286f00" providerId="ADAL" clId="{BA7CC173-AA12-4CFB-8700-46AAEBF34CA0}" dt="2023-01-04T22:33:08.610" v="6" actId="14100"/>
      <pc:docMkLst>
        <pc:docMk/>
      </pc:docMkLst>
      <pc:sldChg chg="addSp delSp modSp mod">
        <pc:chgData name="Haggerty, Matt" userId="e8fd274a-1f5c-4d9c-8904-f2a553286f00" providerId="ADAL" clId="{BA7CC173-AA12-4CFB-8700-46AAEBF34CA0}" dt="2023-01-04T22:33:08.610" v="6" actId="14100"/>
        <pc:sldMkLst>
          <pc:docMk/>
          <pc:sldMk cId="3815499066" sldId="2076137008"/>
        </pc:sldMkLst>
        <pc:picChg chg="add mod">
          <ac:chgData name="Haggerty, Matt" userId="e8fd274a-1f5c-4d9c-8904-f2a553286f00" providerId="ADAL" clId="{BA7CC173-AA12-4CFB-8700-46AAEBF34CA0}" dt="2023-01-04T22:33:08.610" v="6" actId="14100"/>
          <ac:picMkLst>
            <pc:docMk/>
            <pc:sldMk cId="3815499066" sldId="2076137008"/>
            <ac:picMk id="7" creationId="{D07D3B71-B0BC-4E55-A06C-9AEAC061E8A3}"/>
          </ac:picMkLst>
        </pc:picChg>
        <pc:picChg chg="del">
          <ac:chgData name="Haggerty, Matt" userId="e8fd274a-1f5c-4d9c-8904-f2a553286f00" providerId="ADAL" clId="{BA7CC173-AA12-4CFB-8700-46AAEBF34CA0}" dt="2023-01-04T22:32:36.995" v="0" actId="478"/>
          <ac:picMkLst>
            <pc:docMk/>
            <pc:sldMk cId="3815499066" sldId="2076137008"/>
            <ac:picMk id="3073" creationId="{86BA7439-55B5-24B6-A1FB-82D44A147C5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plash screen">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642"/>
            <a:ext cx="12189329" cy="6856927"/>
          </a:xfrm>
          <a:prstGeom prst="rect">
            <a:avLst/>
          </a:prstGeom>
        </p:spPr>
      </p:pic>
      <p:sp>
        <p:nvSpPr>
          <p:cNvPr id="11" name="TextBox 10"/>
          <p:cNvSpPr txBox="1"/>
          <p:nvPr/>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50000"/>
                    <a:lumOff val="50000"/>
                  </a:schemeClr>
                </a:solidFill>
                <a:latin typeface="Arial" panose="020B0604020202020204" pitchFamily="34" charset="0"/>
                <a:cs typeface="Arial" panose="020B0604020202020204" pitchFamily="34" charset="0"/>
              </a:rPr>
              <a:t>© 2021 RSM US LLP. All Rights Reserved. </a:t>
            </a:r>
          </a:p>
        </p:txBody>
      </p:sp>
    </p:spTree>
    <p:extLst>
      <p:ext uri="{BB962C8B-B14F-4D97-AF65-F5344CB8AC3E}">
        <p14:creationId xmlns:p14="http://schemas.microsoft.com/office/powerpoint/2010/main" val="55876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330EA680-D336-4FF7-8B7A-9848BB0A1C32}" type="slidenum">
              <a:rPr lang="en-US" smtClean="0"/>
              <a:t>‹#›</a:t>
            </a:fld>
            <a:endParaRPr lang="en-US"/>
          </a:p>
        </p:txBody>
      </p:sp>
      <p:sp>
        <p:nvSpPr>
          <p:cNvPr id="7" name="Picture Placeholder 11"/>
          <p:cNvSpPr>
            <a:spLocks noGrp="1"/>
          </p:cNvSpPr>
          <p:nvPr>
            <p:ph type="pic" sz="quarter" idx="14"/>
          </p:nvPr>
        </p:nvSpPr>
        <p:spPr>
          <a:xfrm>
            <a:off x="889000" y="2015502"/>
            <a:ext cx="2459561" cy="2457866"/>
          </a:xfrm>
          <a:prstGeom prst="rect">
            <a:avLst/>
          </a:prstGeom>
        </p:spPr>
        <p:txBody>
          <a:bodyPr>
            <a:normAutofit/>
          </a:bodyPr>
          <a:lstStyle>
            <a:lvl1pPr marL="0" indent="0">
              <a:buNone/>
              <a:defRPr sz="1000"/>
            </a:lvl1pPr>
          </a:lstStyle>
          <a:p>
            <a:r>
              <a:rPr lang="en-US"/>
              <a:t>Click icon to add picture</a:t>
            </a:r>
            <a:endParaRPr lang="en-GB"/>
          </a:p>
        </p:txBody>
      </p:sp>
      <p:sp>
        <p:nvSpPr>
          <p:cNvPr id="9" name="Text Placeholder 24"/>
          <p:cNvSpPr>
            <a:spLocks noGrp="1"/>
          </p:cNvSpPr>
          <p:nvPr>
            <p:ph type="body" sz="quarter" idx="20" hasCustomPrompt="1"/>
          </p:nvPr>
        </p:nvSpPr>
        <p:spPr>
          <a:xfrm>
            <a:off x="3524986" y="2687228"/>
            <a:ext cx="5619014" cy="1786140"/>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or bio about the team member.</a:t>
            </a:r>
          </a:p>
        </p:txBody>
      </p:sp>
      <p:sp>
        <p:nvSpPr>
          <p:cNvPr id="10" name="Text Placeholder 24"/>
          <p:cNvSpPr>
            <a:spLocks noGrp="1"/>
          </p:cNvSpPr>
          <p:nvPr>
            <p:ph type="body" sz="quarter" idx="21" hasCustomPrompt="1"/>
          </p:nvPr>
        </p:nvSpPr>
        <p:spPr>
          <a:xfrm>
            <a:off x="3524987" y="2015502"/>
            <a:ext cx="5619010" cy="316129"/>
          </a:xfrm>
          <a:prstGeom prst="rect">
            <a:avLst/>
          </a:prstGeom>
        </p:spPr>
        <p:txBody>
          <a:bodyPr>
            <a:noAutofit/>
          </a:bodyPr>
          <a:lstStyle>
            <a:lvl1pPr marL="0" indent="0">
              <a:buNone/>
              <a:defRPr sz="18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11" name="Text Placeholder 24"/>
          <p:cNvSpPr>
            <a:spLocks noGrp="1"/>
          </p:cNvSpPr>
          <p:nvPr>
            <p:ph type="body" sz="quarter" idx="22" hasCustomPrompt="1"/>
          </p:nvPr>
        </p:nvSpPr>
        <p:spPr>
          <a:xfrm>
            <a:off x="3524987" y="2362305"/>
            <a:ext cx="5619010" cy="324923"/>
          </a:xfrm>
          <a:prstGeom prst="rect">
            <a:avLst/>
          </a:prstGeom>
        </p:spPr>
        <p:txBody>
          <a:bodyPr>
            <a:noAutofit/>
          </a:bodyPr>
          <a:lstStyle>
            <a:lvl1pPr marL="0" indent="0">
              <a:buNone/>
              <a:defRPr sz="18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12" name="Rectangle: Rounded Corners 11">
            <a:extLst>
              <a:ext uri="{FF2B5EF4-FFF2-40B4-BE49-F238E27FC236}">
                <a16:creationId xmlns:a16="http://schemas.microsoft.com/office/drawing/2014/main" id="{BB68665C-DA47-447C-ACD8-311F6A7AFF58}"/>
              </a:ext>
            </a:extLst>
          </p:cNvPr>
          <p:cNvSpPr/>
          <p:nvPr/>
        </p:nvSpPr>
        <p:spPr>
          <a:xfrm>
            <a:off x="379557" y="1409543"/>
            <a:ext cx="9016715" cy="3421250"/>
          </a:xfrm>
          <a:prstGeom prst="roundRect">
            <a:avLst>
              <a:gd name="adj" fmla="val 3711"/>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Rounded Corners 12">
            <a:extLst>
              <a:ext uri="{FF2B5EF4-FFF2-40B4-BE49-F238E27FC236}">
                <a16:creationId xmlns:a16="http://schemas.microsoft.com/office/drawing/2014/main" id="{572DD028-619D-478F-A969-ABB7E1199973}"/>
              </a:ext>
            </a:extLst>
          </p:cNvPr>
          <p:cNvSpPr/>
          <p:nvPr/>
        </p:nvSpPr>
        <p:spPr>
          <a:xfrm>
            <a:off x="647068" y="1758421"/>
            <a:ext cx="10173332" cy="3897376"/>
          </a:xfrm>
          <a:prstGeom prst="roundRect">
            <a:avLst>
              <a:gd name="adj" fmla="val 371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Rounded Corners 13">
            <a:extLst>
              <a:ext uri="{FF2B5EF4-FFF2-40B4-BE49-F238E27FC236}">
                <a16:creationId xmlns:a16="http://schemas.microsoft.com/office/drawing/2014/main" id="{8C66CEBF-42E7-4DD5-9D6D-AD460FA26C36}"/>
              </a:ext>
            </a:extLst>
          </p:cNvPr>
          <p:cNvSpPr/>
          <p:nvPr/>
        </p:nvSpPr>
        <p:spPr>
          <a:xfrm flipH="1" flipV="1">
            <a:off x="3071004" y="5155713"/>
            <a:ext cx="2327157" cy="848963"/>
          </a:xfrm>
          <a:prstGeom prst="roundRect">
            <a:avLst>
              <a:gd name="adj" fmla="val 20204"/>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87273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330EA680-D336-4FF7-8B7A-9848BB0A1C32}" type="slidenum">
              <a:rPr lang="en-US" smtClean="0"/>
              <a:t>‹#›</a:t>
            </a:fld>
            <a:endParaRPr lang="en-US"/>
          </a:p>
        </p:txBody>
      </p:sp>
      <p:sp>
        <p:nvSpPr>
          <p:cNvPr id="7" name="Picture Placeholder 11"/>
          <p:cNvSpPr>
            <a:spLocks noGrp="1"/>
          </p:cNvSpPr>
          <p:nvPr>
            <p:ph type="pic" sz="quarter" idx="14"/>
          </p:nvPr>
        </p:nvSpPr>
        <p:spPr>
          <a:xfrm>
            <a:off x="508000" y="1606021"/>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9" name="Text Placeholder 24"/>
          <p:cNvSpPr>
            <a:spLocks noGrp="1"/>
          </p:cNvSpPr>
          <p:nvPr>
            <p:ph type="body" sz="quarter" idx="20" hasCustomPrompt="1"/>
          </p:nvPr>
        </p:nvSpPr>
        <p:spPr>
          <a:xfrm>
            <a:off x="2407387" y="2187861"/>
            <a:ext cx="3141850" cy="1200008"/>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10" name="Text Placeholder 24"/>
          <p:cNvSpPr>
            <a:spLocks noGrp="1"/>
          </p:cNvSpPr>
          <p:nvPr>
            <p:ph type="body" sz="quarter" idx="21" hasCustomPrompt="1"/>
          </p:nvPr>
        </p:nvSpPr>
        <p:spPr>
          <a:xfrm>
            <a:off x="2407387" y="161179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11" name="Text Placeholder 24"/>
          <p:cNvSpPr>
            <a:spLocks noGrp="1"/>
          </p:cNvSpPr>
          <p:nvPr>
            <p:ph type="body" sz="quarter" idx="22" hasCustomPrompt="1"/>
          </p:nvPr>
        </p:nvSpPr>
        <p:spPr>
          <a:xfrm>
            <a:off x="2407387" y="189983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12" name="Picture Placeholder 11"/>
          <p:cNvSpPr>
            <a:spLocks noGrp="1"/>
          </p:cNvSpPr>
          <p:nvPr>
            <p:ph type="pic" sz="quarter" idx="27"/>
          </p:nvPr>
        </p:nvSpPr>
        <p:spPr>
          <a:xfrm>
            <a:off x="508000" y="3816348"/>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14" name="Text Placeholder 24"/>
          <p:cNvSpPr>
            <a:spLocks noGrp="1"/>
          </p:cNvSpPr>
          <p:nvPr>
            <p:ph type="body" sz="quarter" idx="28" hasCustomPrompt="1"/>
          </p:nvPr>
        </p:nvSpPr>
        <p:spPr>
          <a:xfrm>
            <a:off x="2407387" y="4411364"/>
            <a:ext cx="3154500" cy="1186832"/>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15" name="Text Placeholder 24"/>
          <p:cNvSpPr>
            <a:spLocks noGrp="1"/>
          </p:cNvSpPr>
          <p:nvPr>
            <p:ph type="body" sz="quarter" idx="29" hasCustomPrompt="1"/>
          </p:nvPr>
        </p:nvSpPr>
        <p:spPr>
          <a:xfrm>
            <a:off x="2407387" y="3835301"/>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a:t>Name</a:t>
            </a:r>
          </a:p>
        </p:txBody>
      </p:sp>
      <p:sp>
        <p:nvSpPr>
          <p:cNvPr id="16" name="Text Placeholder 24"/>
          <p:cNvSpPr>
            <a:spLocks noGrp="1"/>
          </p:cNvSpPr>
          <p:nvPr>
            <p:ph type="body" sz="quarter" idx="30" hasCustomPrompt="1"/>
          </p:nvPr>
        </p:nvSpPr>
        <p:spPr>
          <a:xfrm>
            <a:off x="2407387" y="4123333"/>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28" name="Picture Placeholder 11"/>
          <p:cNvSpPr>
            <a:spLocks noGrp="1"/>
          </p:cNvSpPr>
          <p:nvPr>
            <p:ph type="pic" sz="quarter" idx="31"/>
          </p:nvPr>
        </p:nvSpPr>
        <p:spPr>
          <a:xfrm>
            <a:off x="6081908" y="1606021"/>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30" name="Text Placeholder 24"/>
          <p:cNvSpPr>
            <a:spLocks noGrp="1"/>
          </p:cNvSpPr>
          <p:nvPr>
            <p:ph type="body" sz="quarter" idx="32" hasCustomPrompt="1"/>
          </p:nvPr>
        </p:nvSpPr>
        <p:spPr>
          <a:xfrm>
            <a:off x="7981345" y="2187861"/>
            <a:ext cx="3141850" cy="1200008"/>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31" name="Text Placeholder 24"/>
          <p:cNvSpPr>
            <a:spLocks noGrp="1"/>
          </p:cNvSpPr>
          <p:nvPr>
            <p:ph type="body" sz="quarter" idx="33" hasCustomPrompt="1"/>
          </p:nvPr>
        </p:nvSpPr>
        <p:spPr>
          <a:xfrm>
            <a:off x="7981345" y="161179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Name</a:t>
            </a:r>
          </a:p>
        </p:txBody>
      </p:sp>
      <p:sp>
        <p:nvSpPr>
          <p:cNvPr id="32" name="Text Placeholder 24"/>
          <p:cNvSpPr>
            <a:spLocks noGrp="1"/>
          </p:cNvSpPr>
          <p:nvPr>
            <p:ph type="body" sz="quarter" idx="34" hasCustomPrompt="1"/>
          </p:nvPr>
        </p:nvSpPr>
        <p:spPr>
          <a:xfrm>
            <a:off x="7981345" y="189983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
        <p:nvSpPr>
          <p:cNvPr id="33" name="Picture Placeholder 11"/>
          <p:cNvSpPr>
            <a:spLocks noGrp="1"/>
          </p:cNvSpPr>
          <p:nvPr>
            <p:ph type="pic" sz="quarter" idx="35"/>
          </p:nvPr>
        </p:nvSpPr>
        <p:spPr>
          <a:xfrm>
            <a:off x="6081908" y="3816348"/>
            <a:ext cx="1783077" cy="1781848"/>
          </a:xfrm>
          <a:prstGeom prst="rect">
            <a:avLst/>
          </a:prstGeom>
        </p:spPr>
        <p:txBody>
          <a:bodyPr>
            <a:normAutofit/>
          </a:bodyPr>
          <a:lstStyle>
            <a:lvl1pPr marL="0" indent="0">
              <a:buNone/>
              <a:defRPr sz="1000"/>
            </a:lvl1pPr>
          </a:lstStyle>
          <a:p>
            <a:r>
              <a:rPr lang="en-US"/>
              <a:t>Click icon to add picture</a:t>
            </a:r>
            <a:endParaRPr lang="en-GB"/>
          </a:p>
        </p:txBody>
      </p:sp>
      <p:sp>
        <p:nvSpPr>
          <p:cNvPr id="35" name="Text Placeholder 24"/>
          <p:cNvSpPr>
            <a:spLocks noGrp="1"/>
          </p:cNvSpPr>
          <p:nvPr>
            <p:ph type="body" sz="quarter" idx="36" hasCustomPrompt="1"/>
          </p:nvPr>
        </p:nvSpPr>
        <p:spPr>
          <a:xfrm>
            <a:off x="7981345" y="4409030"/>
            <a:ext cx="3154500" cy="1189166"/>
          </a:xfrm>
          <a:prstGeom prst="rect">
            <a:avLst/>
          </a:prstGeom>
        </p:spPr>
        <p:txBody>
          <a:bodyPr>
            <a:noAutofit/>
          </a:bodyPr>
          <a:lstStyle>
            <a:lvl1pPr marL="0" indent="0">
              <a:buNone/>
              <a:defRPr sz="1400" b="0" baseline="0">
                <a:solidFill>
                  <a:schemeClr val="tx1"/>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Brief sentence about the team member.</a:t>
            </a:r>
          </a:p>
        </p:txBody>
      </p:sp>
      <p:sp>
        <p:nvSpPr>
          <p:cNvPr id="36" name="Text Placeholder 24"/>
          <p:cNvSpPr>
            <a:spLocks noGrp="1"/>
          </p:cNvSpPr>
          <p:nvPr>
            <p:ph type="body" sz="quarter" idx="37" hasCustomPrompt="1"/>
          </p:nvPr>
        </p:nvSpPr>
        <p:spPr>
          <a:xfrm>
            <a:off x="7981345" y="3832967"/>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a:t>Name</a:t>
            </a:r>
          </a:p>
        </p:txBody>
      </p:sp>
      <p:sp>
        <p:nvSpPr>
          <p:cNvPr id="37" name="Text Placeholder 24"/>
          <p:cNvSpPr>
            <a:spLocks noGrp="1"/>
          </p:cNvSpPr>
          <p:nvPr>
            <p:ph type="body" sz="quarter" idx="38" hasCustomPrompt="1"/>
          </p:nvPr>
        </p:nvSpPr>
        <p:spPr>
          <a:xfrm>
            <a:off x="7981345" y="4120999"/>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a:t>Title</a:t>
            </a:r>
          </a:p>
        </p:txBody>
      </p:sp>
    </p:spTree>
    <p:extLst>
      <p:ext uri="{BB962C8B-B14F-4D97-AF65-F5344CB8AC3E}">
        <p14:creationId xmlns:p14="http://schemas.microsoft.com/office/powerpoint/2010/main" val="36833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lash screen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642"/>
            <a:ext cx="12189329" cy="6856927"/>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704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4875"/>
            <a:ext cx="12189329" cy="6856926"/>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663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ck Disclaimer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1526"/>
            <a:ext cx="12189331" cy="6855159"/>
          </a:xfrm>
          <a:prstGeom prst="rect">
            <a:avLst/>
          </a:prstGeom>
        </p:spPr>
      </p:pic>
      <p:sp>
        <p:nvSpPr>
          <p:cNvPr id="5" name="Rectangle 4">
            <a:extLst>
              <a:ext uri="{FF2B5EF4-FFF2-40B4-BE49-F238E27FC236}">
                <a16:creationId xmlns:a16="http://schemas.microsoft.com/office/drawing/2014/main" id="{62670CE4-2D8C-4695-9C6E-F2CB5A0FDA16}"/>
              </a:ext>
            </a:extLst>
          </p:cNvPr>
          <p:cNvSpPr/>
          <p:nvPr/>
        </p:nvSpPr>
        <p:spPr>
          <a:xfrm>
            <a:off x="-12701" y="3709539"/>
            <a:ext cx="12192001" cy="544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E02904A-B6E9-4BE4-80EC-3B95CC97DBFE}"/>
              </a:ext>
            </a:extLst>
          </p:cNvPr>
          <p:cNvCxnSpPr>
            <a:cxnSpLocks/>
          </p:cNvCxnSpPr>
          <p:nvPr/>
        </p:nvCxnSpPr>
        <p:spPr>
          <a:xfrm>
            <a:off x="543467" y="3301221"/>
            <a:ext cx="90958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1201" y="3429000"/>
            <a:ext cx="9095834" cy="2169825"/>
          </a:xfrm>
          <a:prstGeom prst="rect">
            <a:avLst/>
          </a:prstGeom>
          <a:noFill/>
        </p:spPr>
        <p:txBody>
          <a:bodyPr wrap="square" rtlCol="0">
            <a:spAutoFit/>
          </a:bodyPr>
          <a:lstStyle/>
          <a:p>
            <a:pPr>
              <a:spcAft>
                <a:spcPts val="600"/>
              </a:spcAft>
            </a:pPr>
            <a:r>
              <a:rPr lang="en-US" sz="100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100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a:solidFill>
                  <a:schemeClr val="tx1"/>
                </a:solidFill>
                <a:effectLst/>
                <a:latin typeface="+mn-lt"/>
                <a:ea typeface="+mn-ea"/>
                <a:cs typeface="+mn-cs"/>
              </a:rPr>
              <a:t>RSM, the RSM logo and </a:t>
            </a:r>
            <a:r>
              <a:rPr lang="en-US" sz="1000" i="1" kern="1200">
                <a:solidFill>
                  <a:schemeClr val="tx1"/>
                </a:solidFill>
                <a:effectLst/>
                <a:latin typeface="+mn-lt"/>
                <a:ea typeface="+mn-ea"/>
                <a:cs typeface="+mn-cs"/>
              </a:rPr>
              <a:t>the power of being understood </a:t>
            </a:r>
            <a:r>
              <a:rPr lang="en-US" sz="1000" kern="1200">
                <a:solidFill>
                  <a:schemeClr val="tx1"/>
                </a:solidFill>
                <a:effectLst/>
                <a:latin typeface="+mn-lt"/>
                <a:ea typeface="+mn-ea"/>
                <a:cs typeface="+mn-cs"/>
              </a:rPr>
              <a:t>are registered trademarks of RSM International Association</a:t>
            </a:r>
            <a:r>
              <a:rPr lang="en-US" sz="1000">
                <a:latin typeface="Arial" panose="020B0604020202020204" pitchFamily="34" charset="0"/>
                <a:cs typeface="Arial" panose="020B0604020202020204" pitchFamily="34" charset="0"/>
              </a:rPr>
              <a:t>. </a:t>
            </a:r>
          </a:p>
          <a:p>
            <a:pPr>
              <a:spcAft>
                <a:spcPts val="600"/>
              </a:spcAft>
            </a:pPr>
            <a:r>
              <a:rPr lang="en-US" sz="1000">
                <a:latin typeface="Arial" panose="020B0604020202020204" pitchFamily="34" charset="0"/>
                <a:cs typeface="Arial" panose="020B0604020202020204" pitchFamily="34" charset="0"/>
              </a:rPr>
              <a:t>© 2021 RSM US LLP. All Rights Reserved.</a:t>
            </a:r>
          </a:p>
        </p:txBody>
      </p:sp>
    </p:spTree>
    <p:extLst>
      <p:ext uri="{BB962C8B-B14F-4D97-AF65-F5344CB8AC3E}">
        <p14:creationId xmlns:p14="http://schemas.microsoft.com/office/powerpoint/2010/main" val="97453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08000" y="6176963"/>
            <a:ext cx="2743200" cy="276753"/>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451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p:cNvSpPr>
            <a:spLocks noGrp="1"/>
          </p:cNvSpPr>
          <p:nvPr>
            <p:ph type="title"/>
          </p:nvPr>
        </p:nvSpPr>
        <p:spPr>
          <a:xfrm>
            <a:off x="609600" y="274637"/>
            <a:ext cx="10972800" cy="7060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3200" b="0" i="0" u="none" cap="none" baseline="0">
                <a:solidFill>
                  <a:srgbClr val="FF0000"/>
                </a:solidFill>
                <a:latin typeface="Calibri" panose="020F0502020204030204" pitchFamily="34" charset="0"/>
              </a:defRPr>
            </a:lvl1pPr>
          </a:lstStyle>
          <a:p>
            <a:r>
              <a:rPr lang="en-US"/>
              <a:t>Click to edit Master title style</a:t>
            </a:r>
            <a:endParaRPr lang="de-DE"/>
          </a:p>
        </p:txBody>
      </p:sp>
    </p:spTree>
    <p:extLst>
      <p:ext uri="{BB962C8B-B14F-4D97-AF65-F5344CB8AC3E}">
        <p14:creationId xmlns:p14="http://schemas.microsoft.com/office/powerpoint/2010/main" val="418740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C6FEC-8FFB-4067-8208-6B254BB4F68E}"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16A59-F14F-4160-BEAB-21121CD18D5D}" type="slidenum">
              <a:rPr lang="en-US" smtClean="0"/>
              <a:t>‹#›</a:t>
            </a:fld>
            <a:endParaRPr lang="en-US"/>
          </a:p>
        </p:txBody>
      </p:sp>
    </p:spTree>
    <p:extLst>
      <p:ext uri="{BB962C8B-B14F-4D97-AF65-F5344CB8AC3E}">
        <p14:creationId xmlns:p14="http://schemas.microsoft.com/office/powerpoint/2010/main" val="395897006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197" y="377371"/>
            <a:ext cx="11045179" cy="698394"/>
          </a:xfrm>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609600" y="1363133"/>
            <a:ext cx="10744200" cy="4813830"/>
          </a:xfrm>
        </p:spPr>
        <p:txBody>
          <a:bodyPr/>
          <a:lstStyle>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609600" y="6191781"/>
            <a:ext cx="274320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Tree>
    <p:extLst>
      <p:ext uri="{BB962C8B-B14F-4D97-AF65-F5344CB8AC3E}">
        <p14:creationId xmlns:p14="http://schemas.microsoft.com/office/powerpoint/2010/main" val="285624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144" y="1527"/>
            <a:ext cx="12189329" cy="6855158"/>
          </a:xfrm>
          <a:prstGeom prst="rect">
            <a:avLst/>
          </a:prstGeom>
        </p:spPr>
      </p:pic>
      <p:sp>
        <p:nvSpPr>
          <p:cNvPr id="2" name="Title 1"/>
          <p:cNvSpPr>
            <a:spLocks noGrp="1"/>
          </p:cNvSpPr>
          <p:nvPr>
            <p:ph type="ctrTitle"/>
          </p:nvPr>
        </p:nvSpPr>
        <p:spPr>
          <a:xfrm>
            <a:off x="4218316" y="1728158"/>
            <a:ext cx="6449683" cy="2602544"/>
          </a:xfrm>
        </p:spPr>
        <p:txBody>
          <a:bodyPr anchor="b">
            <a:normAutofit/>
          </a:bodyPr>
          <a:lstStyle>
            <a:lvl1pPr algn="l">
              <a:defRPr sz="3200" cap="all"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218316" y="4479406"/>
            <a:ext cx="6449683" cy="770467"/>
          </a:xfrm>
        </p:spPr>
        <p:txBody>
          <a:bodyPr/>
          <a:lstStyle>
            <a:lvl1pPr marL="0" indent="0" algn="l">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p:cNvSpPr>
            <a:spLocks noGrp="1"/>
          </p:cNvSpPr>
          <p:nvPr>
            <p:ph type="body" sz="quarter" idx="13" hasCustomPrompt="1"/>
          </p:nvPr>
        </p:nvSpPr>
        <p:spPr>
          <a:xfrm>
            <a:off x="4218316" y="5391300"/>
            <a:ext cx="6449683" cy="387350"/>
          </a:xfrm>
        </p:spPr>
        <p:txBody>
          <a:bodyPr>
            <a:normAutofit/>
          </a:bodyPr>
          <a:lstStyle>
            <a:lvl1pPr marL="0" indent="0">
              <a:buNone/>
              <a:defRPr sz="1800"/>
            </a:lvl1pPr>
          </a:lstStyle>
          <a:p>
            <a:pPr lvl="0"/>
            <a:r>
              <a:rPr lang="en-US"/>
              <a:t>Click to edit Date (optional)</a:t>
            </a:r>
          </a:p>
        </p:txBody>
      </p:sp>
    </p:spTree>
    <p:extLst>
      <p:ext uri="{BB962C8B-B14F-4D97-AF65-F5344CB8AC3E}">
        <p14:creationId xmlns:p14="http://schemas.microsoft.com/office/powerpoint/2010/main" val="337285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1526"/>
            <a:ext cx="12189331" cy="6855159"/>
          </a:xfrm>
          <a:prstGeom prst="rect">
            <a:avLst/>
          </a:prstGeom>
        </p:spPr>
      </p:pic>
      <p:sp>
        <p:nvSpPr>
          <p:cNvPr id="2" name="Title 1"/>
          <p:cNvSpPr>
            <a:spLocks noGrp="1"/>
          </p:cNvSpPr>
          <p:nvPr>
            <p:ph type="title"/>
          </p:nvPr>
        </p:nvSpPr>
        <p:spPr>
          <a:xfrm>
            <a:off x="2961735" y="1293962"/>
            <a:ext cx="6231468" cy="2507732"/>
          </a:xfrm>
        </p:spPr>
        <p:txBody>
          <a:bodyPr anchor="b">
            <a:normAutofit/>
          </a:bodyPr>
          <a:lstStyle>
            <a:lvl1pPr>
              <a:defRPr sz="4400" cap="all" baseline="0"/>
            </a:lvl1pPr>
          </a:lstStyle>
          <a:p>
            <a:r>
              <a:rPr lang="en-US"/>
              <a:t>Click to edit Master title style</a:t>
            </a:r>
          </a:p>
        </p:txBody>
      </p:sp>
      <p:sp>
        <p:nvSpPr>
          <p:cNvPr id="3" name="Text Placeholder 2"/>
          <p:cNvSpPr>
            <a:spLocks noGrp="1"/>
          </p:cNvSpPr>
          <p:nvPr>
            <p:ph type="body" idx="1"/>
          </p:nvPr>
        </p:nvSpPr>
        <p:spPr>
          <a:xfrm>
            <a:off x="2944801" y="4017817"/>
            <a:ext cx="6248402" cy="420951"/>
          </a:xfrm>
        </p:spPr>
        <p:txBody>
          <a:bodyPr/>
          <a:lstStyle>
            <a:lvl1pPr marL="0" indent="0">
              <a:buNone/>
              <a:defRPr sz="240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149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793630"/>
            <a:ext cx="10845800" cy="5412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30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8"/>
            <a:ext cx="10854268" cy="443970"/>
          </a:xfrm>
        </p:spPr>
        <p:txBody>
          <a:bodyPr/>
          <a:lstStyle/>
          <a:p>
            <a:r>
              <a:rPr lang="en-US"/>
              <a:t>Click to edit Master title style</a:t>
            </a:r>
          </a:p>
        </p:txBody>
      </p:sp>
      <p:sp>
        <p:nvSpPr>
          <p:cNvPr id="3" name="Content Placeholder 2"/>
          <p:cNvSpPr>
            <a:spLocks noGrp="1"/>
          </p:cNvSpPr>
          <p:nvPr>
            <p:ph sz="half" idx="1"/>
          </p:nvPr>
        </p:nvSpPr>
        <p:spPr>
          <a:xfrm>
            <a:off x="499532" y="785004"/>
            <a:ext cx="5342467" cy="5391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785004"/>
            <a:ext cx="5334000" cy="5391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350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8"/>
            <a:ext cx="10854268" cy="443970"/>
          </a:xfrm>
        </p:spPr>
        <p:txBody>
          <a:bodyPr/>
          <a:lstStyle/>
          <a:p>
            <a:r>
              <a:rPr lang="en-US"/>
              <a:t>Click to edit Master title style</a:t>
            </a:r>
          </a:p>
        </p:txBody>
      </p:sp>
      <p:sp>
        <p:nvSpPr>
          <p:cNvPr id="4" name="Content Placeholder 3"/>
          <p:cNvSpPr>
            <a:spLocks noGrp="1"/>
          </p:cNvSpPr>
          <p:nvPr>
            <p:ph sz="half" idx="2"/>
          </p:nvPr>
        </p:nvSpPr>
        <p:spPr>
          <a:xfrm>
            <a:off x="6019800" y="810883"/>
            <a:ext cx="5334000" cy="53660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730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508000" y="6176963"/>
            <a:ext cx="2743200" cy="276753"/>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907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508000" y="6176963"/>
            <a:ext cx="2743200" cy="276753"/>
          </a:xfrm>
          <a:prstGeom prst="rect">
            <a:avLst/>
          </a:prstGeom>
        </p:spPr>
        <p:txBody>
          <a:bodyPr/>
          <a:lstStyle/>
          <a:p>
            <a:fld id="{330EA680-D336-4FF7-8B7A-9848BB0A1C32}" type="slidenum">
              <a:rPr lang="en-US" smtClean="0"/>
              <a:t>‹#›</a:t>
            </a:fld>
            <a:endParaRPr lang="en-US"/>
          </a:p>
        </p:txBody>
      </p:sp>
      <p:sp>
        <p:nvSpPr>
          <p:cNvPr id="7" name="Text Placeholder 5"/>
          <p:cNvSpPr>
            <a:spLocks noGrp="1"/>
          </p:cNvSpPr>
          <p:nvPr>
            <p:ph type="body" sz="quarter" idx="20" hasCustomPrompt="1"/>
          </p:nvPr>
        </p:nvSpPr>
        <p:spPr>
          <a:xfrm>
            <a:off x="6354763" y="3992082"/>
            <a:ext cx="4999037" cy="1697518"/>
          </a:xfrm>
          <a:prstGeom prst="rect">
            <a:avLst/>
          </a:prstGeom>
        </p:spPr>
        <p:txBody>
          <a:bodyPr anchor="ctr" anchorCtr="0">
            <a:norm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
        <p:nvSpPr>
          <p:cNvPr id="8" name="Text Placeholder 5"/>
          <p:cNvSpPr>
            <a:spLocks noGrp="1"/>
          </p:cNvSpPr>
          <p:nvPr>
            <p:ph type="body" sz="quarter" idx="22" hasCustomPrompt="1"/>
          </p:nvPr>
        </p:nvSpPr>
        <p:spPr>
          <a:xfrm>
            <a:off x="6354763" y="1618719"/>
            <a:ext cx="4999037" cy="1810281"/>
          </a:xfrm>
          <a:prstGeom prst="rect">
            <a:avLst/>
          </a:prstGeom>
        </p:spPr>
        <p:txBody>
          <a:bodyPr anchor="ctr" anchorCtr="0">
            <a:normAutofit/>
          </a:bodyPr>
          <a:lstStyle>
            <a:lvl1pPr marL="0" indent="0">
              <a:buNone/>
              <a:defRPr sz="1600">
                <a:solidFill>
                  <a:schemeClr val="accent2"/>
                </a:solidFill>
                <a:latin typeface="Arial" panose="020B0604020202020204" pitchFamily="34" charset="0"/>
                <a:cs typeface="Arial" panose="020B0604020202020204" pitchFamily="34" charset="0"/>
              </a:defRPr>
            </a:lvl1pPr>
          </a:lstStyle>
          <a:p>
            <a:pPr lvl="0"/>
            <a:r>
              <a:rPr lang="en-US"/>
              <a:t>“Click to edit quote”</a:t>
            </a:r>
          </a:p>
        </p:txBody>
      </p:sp>
      <p:sp>
        <p:nvSpPr>
          <p:cNvPr id="9" name="Text Placeholder 5"/>
          <p:cNvSpPr>
            <a:spLocks noGrp="1"/>
          </p:cNvSpPr>
          <p:nvPr>
            <p:ph type="body" sz="quarter" idx="23" hasCustomPrompt="1"/>
          </p:nvPr>
        </p:nvSpPr>
        <p:spPr>
          <a:xfrm>
            <a:off x="639355" y="1631420"/>
            <a:ext cx="5128378" cy="4058180"/>
          </a:xfrm>
          <a:prstGeom prst="rect">
            <a:avLst/>
          </a:prstGeom>
        </p:spPr>
        <p:txBody>
          <a:bodyPr anchor="ctr" anchorCtr="0">
            <a:normAutofit/>
          </a:bodyPr>
          <a:lstStyle>
            <a:lvl1pPr marL="0" indent="0">
              <a:buNone/>
              <a:defRPr sz="1600">
                <a:solidFill>
                  <a:schemeClr val="accent1"/>
                </a:solidFill>
                <a:latin typeface="Arial" panose="020B0604020202020204" pitchFamily="34" charset="0"/>
                <a:cs typeface="Arial" panose="020B0604020202020204" pitchFamily="34" charset="0"/>
              </a:defRPr>
            </a:lvl1pPr>
          </a:lstStyle>
          <a:p>
            <a:pPr lvl="0"/>
            <a:r>
              <a:rPr lang="en-US"/>
              <a:t>“Click to edit quote”</a:t>
            </a:r>
          </a:p>
        </p:txBody>
      </p:sp>
      <p:sp>
        <p:nvSpPr>
          <p:cNvPr id="10" name="Rectangle: Rounded Corners 9">
            <a:extLst>
              <a:ext uri="{FF2B5EF4-FFF2-40B4-BE49-F238E27FC236}">
                <a16:creationId xmlns:a16="http://schemas.microsoft.com/office/drawing/2014/main" id="{BE36E14C-52E4-441C-BEDD-F185E04FC35B}"/>
              </a:ext>
            </a:extLst>
          </p:cNvPr>
          <p:cNvSpPr/>
          <p:nvPr/>
        </p:nvSpPr>
        <p:spPr>
          <a:xfrm>
            <a:off x="6242112" y="1415521"/>
            <a:ext cx="5276787" cy="2197250"/>
          </a:xfrm>
          <a:prstGeom prst="roundRect">
            <a:avLst>
              <a:gd name="adj" fmla="val 3711"/>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Rounded Corners 10">
            <a:extLst>
              <a:ext uri="{FF2B5EF4-FFF2-40B4-BE49-F238E27FC236}">
                <a16:creationId xmlns:a16="http://schemas.microsoft.com/office/drawing/2014/main" id="{74CC76C1-D6E8-4666-9EFF-B49CFEE52EDE}"/>
              </a:ext>
            </a:extLst>
          </p:cNvPr>
          <p:cNvSpPr/>
          <p:nvPr/>
        </p:nvSpPr>
        <p:spPr>
          <a:xfrm>
            <a:off x="6242112" y="3828670"/>
            <a:ext cx="5276787" cy="1985533"/>
          </a:xfrm>
          <a:prstGeom prst="roundRect">
            <a:avLst>
              <a:gd name="adj" fmla="val 3711"/>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Rounded Corners 11">
            <a:extLst>
              <a:ext uri="{FF2B5EF4-FFF2-40B4-BE49-F238E27FC236}">
                <a16:creationId xmlns:a16="http://schemas.microsoft.com/office/drawing/2014/main" id="{88B72270-9E4F-4194-8B17-6E561A8EC2E1}"/>
              </a:ext>
            </a:extLst>
          </p:cNvPr>
          <p:cNvSpPr/>
          <p:nvPr/>
        </p:nvSpPr>
        <p:spPr>
          <a:xfrm>
            <a:off x="457199" y="1420556"/>
            <a:ext cx="5492690" cy="4393647"/>
          </a:xfrm>
          <a:prstGeom prst="roundRect">
            <a:avLst>
              <a:gd name="adj" fmla="val 371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41597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ient Quot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p:blipFill>
        <p:spPr>
          <a:xfrm>
            <a:off x="381" y="883"/>
            <a:ext cx="12191617" cy="6856445"/>
          </a:xfrm>
          <a:prstGeom prst="rect">
            <a:avLst/>
          </a:prstGeom>
        </p:spPr>
      </p:pic>
      <p:sp>
        <p:nvSpPr>
          <p:cNvPr id="17" name="Slide Number Placeholder 6"/>
          <p:cNvSpPr>
            <a:spLocks noGrp="1"/>
          </p:cNvSpPr>
          <p:nvPr>
            <p:ph type="sldNum" sz="quarter" idx="12"/>
          </p:nvPr>
        </p:nvSpPr>
        <p:spPr>
          <a:xfrm>
            <a:off x="457200" y="5948760"/>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18" name="Text Placeholder 2"/>
          <p:cNvSpPr>
            <a:spLocks noGrp="1"/>
          </p:cNvSpPr>
          <p:nvPr>
            <p:ph type="body" sz="quarter" idx="13"/>
          </p:nvPr>
        </p:nvSpPr>
        <p:spPr>
          <a:xfrm>
            <a:off x="4157248" y="1828800"/>
            <a:ext cx="6550022" cy="2605177"/>
          </a:xfrm>
        </p:spPr>
        <p:txBody>
          <a:bodyPr/>
          <a:lstStyle>
            <a:lvl1pPr marL="0" indent="0">
              <a:buNone/>
              <a:defRPr>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51" y="756708"/>
            <a:ext cx="2057400" cy="2057400"/>
          </a:xfrm>
          <a:prstGeom prst="rect">
            <a:avLst/>
          </a:prstGeom>
        </p:spPr>
      </p:pic>
      <p:sp>
        <p:nvSpPr>
          <p:cNvPr id="20" name="Content Placeholder 7"/>
          <p:cNvSpPr>
            <a:spLocks noGrp="1"/>
          </p:cNvSpPr>
          <p:nvPr>
            <p:ph sz="quarter" idx="14"/>
          </p:nvPr>
        </p:nvSpPr>
        <p:spPr>
          <a:xfrm>
            <a:off x="4157246" y="4633662"/>
            <a:ext cx="6550857" cy="766473"/>
          </a:xfrm>
        </p:spPr>
        <p:txBody>
          <a:bodyPr>
            <a:normAutofit/>
          </a:bodyPr>
          <a:lstStyle>
            <a:lvl1pPr marL="0" indent="0">
              <a:buNone/>
              <a:defRPr sz="18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67977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525" y="1527"/>
            <a:ext cx="12189331" cy="6855159"/>
          </a:xfrm>
          <a:prstGeom prst="rect">
            <a:avLst/>
          </a:prstGeom>
        </p:spPr>
      </p:pic>
      <p:sp>
        <p:nvSpPr>
          <p:cNvPr id="2" name="Title Placeholder 1"/>
          <p:cNvSpPr>
            <a:spLocks noGrp="1"/>
          </p:cNvSpPr>
          <p:nvPr>
            <p:ph type="title"/>
          </p:nvPr>
        </p:nvSpPr>
        <p:spPr>
          <a:xfrm>
            <a:off x="508000" y="237067"/>
            <a:ext cx="10845800" cy="4521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759125"/>
            <a:ext cx="10845800" cy="54067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p:nvSpPr>
        <p:spPr>
          <a:xfrm>
            <a:off x="9936673" y="6652340"/>
            <a:ext cx="2255328"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Arial" panose="020B0604020202020204" pitchFamily="34" charset="0"/>
                <a:cs typeface="Arial" panose="020B0604020202020204" pitchFamily="34" charset="0"/>
              </a:rPr>
              <a:t>© 2021 RSM US LLP. All Rights Reserved. </a:t>
            </a:r>
          </a:p>
        </p:txBody>
      </p:sp>
      <p:grpSp>
        <p:nvGrpSpPr>
          <p:cNvPr id="11" name="Group 10"/>
          <p:cNvGrpSpPr/>
          <p:nvPr userDrawn="1"/>
        </p:nvGrpSpPr>
        <p:grpSpPr>
          <a:xfrm>
            <a:off x="597264" y="735734"/>
            <a:ext cx="5331587" cy="45719"/>
            <a:chOff x="586073" y="1056890"/>
            <a:chExt cx="2303185" cy="63781"/>
          </a:xfrm>
        </p:grpSpPr>
        <p:sp>
          <p:nvSpPr>
            <p:cNvPr id="13" name="Rounded Rectangle 12"/>
            <p:cNvSpPr/>
            <p:nvPr/>
          </p:nvSpPr>
          <p:spPr>
            <a:xfrm>
              <a:off x="586073" y="1056890"/>
              <a:ext cx="443834" cy="6378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48916" y="1056891"/>
              <a:ext cx="661896" cy="637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29821" y="1056893"/>
              <a:ext cx="1159437" cy="6377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1"/>
          <p:cNvSpPr txBox="1">
            <a:spLocks/>
          </p:cNvSpPr>
          <p:nvPr userDrawn="1"/>
        </p:nvSpPr>
        <p:spPr>
          <a:xfrm>
            <a:off x="144205" y="6629835"/>
            <a:ext cx="2743200" cy="2645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6A99BC-3C9D-4DF8-8B8C-E1FD2BDF0AD4}" type="slidenum">
              <a:rPr lang="en-US" sz="1000" smtClean="0">
                <a:solidFill>
                  <a:schemeClr val="bg1"/>
                </a:solidFill>
              </a:rPr>
              <a:pPr/>
              <a:t>‹#›</a:t>
            </a:fld>
            <a:endParaRPr lang="en-US" sz="1000">
              <a:solidFill>
                <a:schemeClr val="bg1"/>
              </a:solidFill>
            </a:endParaRPr>
          </a:p>
        </p:txBody>
      </p:sp>
    </p:spTree>
    <p:extLst>
      <p:ext uri="{BB962C8B-B14F-4D97-AF65-F5344CB8AC3E}">
        <p14:creationId xmlns:p14="http://schemas.microsoft.com/office/powerpoint/2010/main" val="364893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AECC-2574-6DB1-8C64-9EC677F370D7}"/>
              </a:ext>
            </a:extLst>
          </p:cNvPr>
          <p:cNvSpPr>
            <a:spLocks noGrp="1"/>
          </p:cNvSpPr>
          <p:nvPr>
            <p:ph type="title"/>
          </p:nvPr>
        </p:nvSpPr>
        <p:spPr/>
        <p:txBody>
          <a:bodyPr>
            <a:normAutofit fontScale="90000"/>
          </a:bodyPr>
          <a:lstStyle/>
          <a:p>
            <a:r>
              <a:rPr lang="en-US"/>
              <a:t>Bios</a:t>
            </a:r>
          </a:p>
        </p:txBody>
      </p:sp>
      <p:sp>
        <p:nvSpPr>
          <p:cNvPr id="4" name="Rectangle 4">
            <a:extLst>
              <a:ext uri="{FF2B5EF4-FFF2-40B4-BE49-F238E27FC236}">
                <a16:creationId xmlns:a16="http://schemas.microsoft.com/office/drawing/2014/main" id="{2420A0A3-6131-C771-8D52-91B5950A5B52}"/>
              </a:ext>
            </a:extLst>
          </p:cNvPr>
          <p:cNvSpPr>
            <a:spLocks noChangeArrowheads="1"/>
          </p:cNvSpPr>
          <p:nvPr/>
        </p:nvSpPr>
        <p:spPr bwMode="auto">
          <a:xfrm>
            <a:off x="2844800" y="2847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Arial" panose="020B0604020202020204"/>
              <a:ea typeface="+mn-ea"/>
              <a:cs typeface="+mn-cs"/>
            </a:endParaRPr>
          </a:p>
        </p:txBody>
      </p:sp>
      <p:sp>
        <p:nvSpPr>
          <p:cNvPr id="6" name="Rectangle 6">
            <a:extLst>
              <a:ext uri="{FF2B5EF4-FFF2-40B4-BE49-F238E27FC236}">
                <a16:creationId xmlns:a16="http://schemas.microsoft.com/office/drawing/2014/main" id="{5470DBF4-B70C-EB94-A260-92329534957F}"/>
              </a:ext>
            </a:extLst>
          </p:cNvPr>
          <p:cNvSpPr>
            <a:spLocks noChangeArrowheads="1"/>
          </p:cNvSpPr>
          <p:nvPr/>
        </p:nvSpPr>
        <p:spPr bwMode="auto">
          <a:xfrm>
            <a:off x="2220386" y="938217"/>
            <a:ext cx="9582592" cy="43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595959"/>
                </a:solidFill>
                <a:effectLst/>
                <a:uLnTx/>
                <a:uFillTx/>
                <a:latin typeface="Arial" panose="020B0604020202020204"/>
                <a:ea typeface="Times New Roman" panose="02020603050405020304" pitchFamily="18" charset="0"/>
                <a:cs typeface="Times New Roman" panose="02020603050405020304" pitchFamily="18" charset="0"/>
              </a:rPr>
              <a:t>Matthew Haggerty</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Director, Managed Technology Services</a:t>
            </a:r>
            <a:b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b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matthew.haggerty@rsmus.com</a:t>
            </a:r>
            <a:b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b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202 419 5104</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595959"/>
                </a:solidFill>
                <a:effectLst/>
                <a:uLnTx/>
                <a:uFillTx/>
                <a:latin typeface="Arial" panose="020B0604020202020204"/>
                <a:ea typeface="Times New Roman" panose="02020603050405020304" pitchFamily="18" charset="0"/>
                <a:cs typeface="Times New Roman" panose="02020603050405020304" pitchFamily="18" charset="0"/>
              </a:rPr>
              <a:t>Summary of experience </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Matthew has over 12 years of finance and accounting experience, including working with nonprofit organizations ranging from $1 million to $300 million in annual revenues. </a:t>
            </a: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Calibri" panose="020F0502020204030204" pitchFamily="34" charset="0"/>
                <a:cs typeface="Arial" panose="020B0604020202020204" pitchFamily="34" charset="0"/>
              </a:rPr>
              <a:t>He specializes in finance and accounting outsourcing wi</a:t>
            </a: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th an emphasis on linking finance, operations and strategy. Matthew also serves as a senior analyst for RSM’s nonprofit and education industry, where he works with a number of clients and RSM economists to deliver a greater level of awareness, understanding and insight into the forces shaping the middle market.</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Matthew’s experience spans a wide range of accounting, finance and operational services. He has experience working with a variety of accounting software’s, CRM platforms and HR information systems, and is proficient in board and management presentations and trainings.</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In Matthew’s role as a senior analyst for the nonprofit and education industry, he works with a team of selected RSM colleagues to analyze market trends and develop thought leadership and related materials to support our clients and practitioners. This includes whitepapers, webinars and more to share insights and perspectives throughout the nonprofit and education community.</a:t>
            </a: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Arial" panose="020B0604020202020204" pitchFamily="34" charset="0"/>
              </a:rPr>
              <a:t>Prior to joining RSM,</a:t>
            </a: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 Matthew </a:t>
            </a: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Arial" panose="020B0604020202020204" pitchFamily="34" charset="0"/>
              </a:rPr>
              <a:t>served as director of finance at a national education policy organization, vice president of finance and administration at a regional human services provider and chief operating officer at a local community development association.</a:t>
            </a:r>
            <a:endPar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ts val="1400"/>
              </a:lnSpc>
              <a:spcBef>
                <a:spcPts val="0"/>
              </a:spcBef>
              <a:spcAft>
                <a:spcPts val="10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a:ea typeface="Calibri" panose="020F0502020204030204" pitchFamily="34" charset="0"/>
                <a:cs typeface="Times New Roman" panose="02020603050405020304" pitchFamily="18" charset="0"/>
              </a:rPr>
              <a:t>Matthew actively  volunteers in his community, including with his neighborhood community association and his church, and recently served on the board of directors for a local education advocacy organization.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00" b="0" i="0" u="none" strike="noStrike" kern="1200" cap="none" spc="0" normalizeH="0" baseline="0" noProof="0" dirty="0">
              <a:ln>
                <a:noFill/>
              </a:ln>
              <a:solidFill>
                <a:srgbClr val="595959"/>
              </a:solidFill>
              <a:effectLst/>
              <a:uLnTx/>
              <a:uFillTx/>
              <a:latin typeface="Arial" panose="020B0604020202020204"/>
              <a:ea typeface="+mn-ea"/>
              <a:cs typeface="+mn-cs"/>
            </a:endParaRPr>
          </a:p>
        </p:txBody>
      </p:sp>
      <p:graphicFrame>
        <p:nvGraphicFramePr>
          <p:cNvPr id="3" name="Table 4">
            <a:extLst>
              <a:ext uri="{FF2B5EF4-FFF2-40B4-BE49-F238E27FC236}">
                <a16:creationId xmlns:a16="http://schemas.microsoft.com/office/drawing/2014/main" id="{AC46E52B-8046-9650-7E33-677F98129524}"/>
              </a:ext>
            </a:extLst>
          </p:cNvPr>
          <p:cNvGraphicFramePr>
            <a:graphicFrameLocks noGrp="1"/>
          </p:cNvGraphicFramePr>
          <p:nvPr/>
        </p:nvGraphicFramePr>
        <p:xfrm>
          <a:off x="2272631" y="5157743"/>
          <a:ext cx="9259638" cy="1102360"/>
        </p:xfrm>
        <a:graphic>
          <a:graphicData uri="http://schemas.openxmlformats.org/drawingml/2006/table">
            <a:tbl>
              <a:tblPr firstRow="1" bandRow="1">
                <a:tableStyleId>{5C22544A-7EE6-4342-B048-85BDC9FD1C3A}</a:tableStyleId>
              </a:tblPr>
              <a:tblGrid>
                <a:gridCol w="3117516">
                  <a:extLst>
                    <a:ext uri="{9D8B030D-6E8A-4147-A177-3AD203B41FA5}">
                      <a16:colId xmlns:a16="http://schemas.microsoft.com/office/drawing/2014/main" val="134643759"/>
                    </a:ext>
                  </a:extLst>
                </a:gridCol>
                <a:gridCol w="6142122">
                  <a:extLst>
                    <a:ext uri="{9D8B030D-6E8A-4147-A177-3AD203B41FA5}">
                      <a16:colId xmlns:a16="http://schemas.microsoft.com/office/drawing/2014/main" val="3760338755"/>
                    </a:ext>
                  </a:extLst>
                </a:gridCol>
              </a:tblGrid>
              <a:tr h="370840">
                <a:tc>
                  <a:txBody>
                    <a:bodyPr/>
                    <a:lstStyle/>
                    <a:p>
                      <a:pPr marL="0" marR="0">
                        <a:lnSpc>
                          <a:spcPct val="100000"/>
                        </a:lnSpc>
                        <a:spcBef>
                          <a:spcPts val="0"/>
                        </a:spcBef>
                        <a:spcAft>
                          <a:spcPts val="1000"/>
                        </a:spcAft>
                      </a:pPr>
                      <a:r>
                        <a:rPr lang="en-US" sz="105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Professional affiliations and credentials</a:t>
                      </a:r>
                    </a:p>
                  </a:txBody>
                  <a:tcPr anchor="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Education</a:t>
                      </a:r>
                    </a:p>
                  </a:txBody>
                  <a:tcPr anchor="b">
                    <a:noFill/>
                  </a:tcPr>
                </a:tc>
                <a:extLst>
                  <a:ext uri="{0D108BD9-81ED-4DB2-BD59-A6C34878D82A}">
                    <a16:rowId xmlns:a16="http://schemas.microsoft.com/office/drawing/2014/main" val="2051121155"/>
                  </a:ext>
                </a:extLst>
              </a:tr>
              <a:tr h="0">
                <a:tc>
                  <a:txBody>
                    <a:bodyPr/>
                    <a:lstStyle/>
                    <a:p>
                      <a:pPr marL="171450" indent="-171450">
                        <a:lnSpc>
                          <a:spcPct val="100000"/>
                        </a:lnSpc>
                        <a:buFont typeface="Arial" panose="020B0604020202020204" pitchFamily="34" charset="0"/>
                        <a:buChar char="•"/>
                      </a:pPr>
                      <a:r>
                        <a:rPr lang="en-US" sz="1050">
                          <a:effectLst/>
                          <a:latin typeface="Calibri" panose="020F0502020204030204" pitchFamily="34" charset="0"/>
                          <a:ea typeface="Batang" panose="02030600000101010101" pitchFamily="18" charset="-127"/>
                          <a:cs typeface="Calibri" panose="020F0502020204030204" pitchFamily="34" charset="0"/>
                        </a:rPr>
                        <a:t>Sage Intacct, certified accounting specialist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effectLst/>
                          <a:latin typeface="Calibri" panose="020F0502020204030204" pitchFamily="34" charset="0"/>
                          <a:ea typeface="Batang" panose="02030600000101010101" pitchFamily="18" charset="-127"/>
                          <a:cs typeface="Calibri" panose="020F0502020204030204" pitchFamily="34" charset="0"/>
                        </a:rPr>
                        <a:t>Bill.com, certified expert and guru</a:t>
                      </a:r>
                    </a:p>
                    <a:p>
                      <a:pPr marL="171450" indent="-171450">
                        <a:lnSpc>
                          <a:spcPct val="100000"/>
                        </a:lnSpc>
                        <a:buFont typeface="Arial" panose="020B0604020202020204" pitchFamily="34" charset="0"/>
                        <a:buChar char="•"/>
                      </a:pPr>
                      <a:endParaRPr lang="en-US" sz="1050">
                        <a:latin typeface="Calibri" panose="020F0502020204030204" pitchFamily="34" charset="0"/>
                        <a:cs typeface="Calibri" panose="020F0502020204030204" pitchFamily="34" charset="0"/>
                      </a:endParaRP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effectLst/>
                          <a:latin typeface="Calibri" panose="020F0502020204030204" pitchFamily="34" charset="0"/>
                          <a:ea typeface="Batang" panose="02030600000101010101" pitchFamily="18" charset="-127"/>
                          <a:cs typeface="Calibri" panose="020F0502020204030204" pitchFamily="34" charset="0"/>
                        </a:rPr>
                        <a:t>Master of Public Policy, public-nonprofit partnerships, George Washington University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effectLst/>
                          <a:latin typeface="Calibri" panose="020F0502020204030204" pitchFamily="34" charset="0"/>
                          <a:ea typeface="Batang" panose="02030600000101010101" pitchFamily="18" charset="-127"/>
                          <a:cs typeface="Calibri" panose="020F0502020204030204" pitchFamily="34" charset="0"/>
                        </a:rPr>
                        <a:t>Bachelor of Business Administration, finance and economics, University of Notre Dame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a:effectLst/>
                        <a:latin typeface="Calibri" panose="020F0502020204030204" pitchFamily="34" charset="0"/>
                        <a:ea typeface="Batang" panose="02030600000101010101" pitchFamily="18" charset="-127"/>
                        <a:cs typeface="Calibri" panose="020F0502020204030204" pitchFamily="34" charset="0"/>
                      </a:endParaRPr>
                    </a:p>
                    <a:p>
                      <a:pPr marL="171450" indent="-171450">
                        <a:lnSpc>
                          <a:spcPct val="100000"/>
                        </a:lnSpc>
                        <a:buFont typeface="Arial" panose="020B0604020202020204" pitchFamily="34" charset="0"/>
                        <a:buChar char="•"/>
                      </a:pPr>
                      <a:endParaRPr lang="en-US" sz="105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784547971"/>
                  </a:ext>
                </a:extLst>
              </a:tr>
            </a:tbl>
          </a:graphicData>
        </a:graphic>
      </p:graphicFrame>
      <p:pic>
        <p:nvPicPr>
          <p:cNvPr id="7" name="Picture 6" descr="A picture containing person, wall, person, suit&#10;&#10;Description automatically generated">
            <a:extLst>
              <a:ext uri="{FF2B5EF4-FFF2-40B4-BE49-F238E27FC236}">
                <a16:creationId xmlns:a16="http://schemas.microsoft.com/office/drawing/2014/main" id="{D07D3B71-B0BC-4E55-A06C-9AEAC061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39" y="938218"/>
            <a:ext cx="1718396" cy="1446060"/>
          </a:xfrm>
          <a:prstGeom prst="rect">
            <a:avLst/>
          </a:prstGeom>
        </p:spPr>
      </p:pic>
    </p:spTree>
    <p:extLst>
      <p:ext uri="{BB962C8B-B14F-4D97-AF65-F5344CB8AC3E}">
        <p14:creationId xmlns:p14="http://schemas.microsoft.com/office/powerpoint/2010/main" val="3815499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RSM Theme 2021">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M Theme 2021" id="{3C261E55-68FA-40F9-83FE-AF9ECD589147}" vid="{247A9B1E-5153-45FE-A288-E204DE9F5888}"/>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RSM Theme 2021</vt:lpstr>
      <vt:lpstr>Bios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dc:title>
  <dc:creator>Haggerty, Matt</dc:creator>
  <cp:lastModifiedBy>Haggerty, Matt</cp:lastModifiedBy>
  <cp:revision>1</cp:revision>
  <dcterms:created xsi:type="dcterms:W3CDTF">2022-12-08T20:40:44Z</dcterms:created>
  <dcterms:modified xsi:type="dcterms:W3CDTF">2023-01-04T22:33:17Z</dcterms:modified>
</cp:coreProperties>
</file>